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jpeg>
</file>

<file path=ppt/media/image38.png>
</file>

<file path=ppt/media/image4.jpeg>
</file>

<file path=ppt/media/image40.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bch86/my_ibm_captsone_project/blob/main/COMPLETED_labs-jupyter-spacex-data_wrangling_jupyterli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sbch86/my_ibm_captsone_project/blob/main/COMPLETED_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sbch86/my_ibm_captsone_project/blob/main/COMPLETED_jupyter-labs-eda-sql-coursera_sql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bch86/my_ibm_captsone_project/blob/main/COMPLETED_lab_jupyter_launch_site_location.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bch86/my_ibm_captsone_project/blob/main/COMPLETED_SpaceX_Machine_Learning_Prediction_Part_5.jupyter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3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sbch86/my_ibm_captsone_project/blob/main/COMPLETED_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sbch86/my_ibm_captsone_project/blob/main/COMPLETED_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297374"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Santiago Bonilla Cárdenas</a:t>
            </a:r>
          </a:p>
          <a:p>
            <a:r>
              <a:rPr lang="en-US">
                <a:solidFill>
                  <a:schemeClr val="bg2"/>
                </a:solidFill>
                <a:latin typeface="Abadi" panose="020B0604020104020204" pitchFamily="34" charset="0"/>
                <a:ea typeface="SF Pro" pitchFamily="2" charset="0"/>
                <a:cs typeface="SF Pro" pitchFamily="2" charset="0"/>
              </a:rPr>
              <a:t>May 12</a:t>
            </a:r>
            <a:r>
              <a:rPr lang="en-US" baseline="30000">
                <a:solidFill>
                  <a:schemeClr val="bg2"/>
                </a:solidFill>
                <a:latin typeface="Abadi" panose="020B0604020104020204" pitchFamily="34" charset="0"/>
                <a:ea typeface="SF Pro" pitchFamily="2" charset="0"/>
                <a:cs typeface="SF Pro" pitchFamily="2" charset="0"/>
              </a:rPr>
              <a:t>th</a:t>
            </a:r>
            <a:r>
              <a:rPr lang="en-US">
                <a:solidFill>
                  <a:schemeClr val="bg2"/>
                </a:solidFill>
                <a:latin typeface="Abadi" panose="020B0604020104020204" pitchFamily="34" charset="0"/>
                <a:ea typeface="SF Pro" pitchFamily="2" charset="0"/>
                <a:cs typeface="SF Pro" pitchFamily="2" charset="0"/>
              </a:rPr>
              <a:t> of 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41509"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In this part we use the categorical feature “</a:t>
            </a:r>
            <a:r>
              <a:rPr lang="en-US" sz="2200" dirty="0" err="1">
                <a:solidFill>
                  <a:schemeClr val="accent3">
                    <a:lumMod val="25000"/>
                  </a:schemeClr>
                </a:solidFill>
                <a:latin typeface="Abadi" panose="020B0604020104020204" pitchFamily="34" charset="0"/>
              </a:rPr>
              <a:t>landing_outcomes</a:t>
            </a:r>
            <a:r>
              <a:rPr lang="en-US" sz="2200" dirty="0">
                <a:solidFill>
                  <a:schemeClr val="accent3">
                    <a:lumMod val="25000"/>
                  </a:schemeClr>
                </a:solidFill>
                <a:latin typeface="Abadi" panose="020B0604020104020204" pitchFamily="34" charset="0"/>
              </a:rPr>
              <a:t>” in order to create the new variable “Class”, corresponding to 1 if the landing outcome was successful, and zero otherwise.</a:t>
            </a:r>
          </a:p>
          <a:p>
            <a:pPr>
              <a:lnSpc>
                <a:spcPct val="100000"/>
              </a:lnSpc>
              <a:spcBef>
                <a:spcPts val="1400"/>
              </a:spcBef>
            </a:pPr>
            <a:r>
              <a:rPr lang="en-US" sz="2200" dirty="0">
                <a:solidFill>
                  <a:schemeClr val="accent3">
                    <a:lumMod val="25000"/>
                  </a:schemeClr>
                </a:solidFill>
                <a:latin typeface="Abadi" panose="020B0604020104020204" pitchFamily="34" charset="0"/>
              </a:rPr>
              <a:t>Link to the GitHub repository for the full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a:t>
            </a:r>
          </a:p>
          <a:p>
            <a:r>
              <a:rPr lang="en-US" sz="2000" dirty="0">
                <a:hlinkClick r:id="rId3"/>
              </a:rPr>
              <a:t>https://github.com/sbch86/my_ibm_captsone_project/blob/main/COMPLETED_labs-jupyter-spacex-data_wrangling_jupyterlite.jupyterlite.ipynb</a:t>
            </a:r>
            <a:r>
              <a:rPr lang="en-US" sz="2000" dirty="0"/>
              <a:t> </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Imagen 2">
            <a:extLst>
              <a:ext uri="{FF2B5EF4-FFF2-40B4-BE49-F238E27FC236}">
                <a16:creationId xmlns:a16="http://schemas.microsoft.com/office/drawing/2014/main" id="{CA7E73DD-1A4C-DE3B-E42B-F1DEF70FB4E4}"/>
              </a:ext>
            </a:extLst>
          </p:cNvPr>
          <p:cNvPicPr>
            <a:picLocks noChangeAspect="1"/>
          </p:cNvPicPr>
          <p:nvPr/>
        </p:nvPicPr>
        <p:blipFill>
          <a:blip r:embed="rId4"/>
          <a:stretch>
            <a:fillRect/>
          </a:stretch>
        </p:blipFill>
        <p:spPr>
          <a:xfrm>
            <a:off x="5736721" y="1682116"/>
            <a:ext cx="6373999" cy="3749040"/>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143110" cy="435133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We explore the relationship among several launch features, such as </a:t>
            </a:r>
            <a:r>
              <a:rPr lang="en-US" sz="1600" dirty="0" err="1">
                <a:solidFill>
                  <a:schemeClr val="accent3">
                    <a:lumMod val="25000"/>
                  </a:schemeClr>
                </a:solidFill>
                <a:latin typeface="Abadi"/>
              </a:rPr>
              <a:t>Launchsite</a:t>
            </a:r>
            <a:r>
              <a:rPr lang="en-US" sz="1600" dirty="0">
                <a:solidFill>
                  <a:schemeClr val="accent3">
                    <a:lumMod val="25000"/>
                  </a:schemeClr>
                </a:solidFill>
                <a:latin typeface="Abadi"/>
              </a:rPr>
              <a:t> vs. Flight number, </a:t>
            </a:r>
            <a:r>
              <a:rPr lang="en-US" sz="1600" dirty="0" err="1">
                <a:solidFill>
                  <a:schemeClr val="accent3">
                    <a:lumMod val="25000"/>
                  </a:schemeClr>
                </a:solidFill>
                <a:latin typeface="Abadi"/>
              </a:rPr>
              <a:t>Launchsite</a:t>
            </a:r>
            <a:r>
              <a:rPr lang="en-US" sz="1600" dirty="0">
                <a:solidFill>
                  <a:schemeClr val="accent3">
                    <a:lumMod val="25000"/>
                  </a:schemeClr>
                </a:solidFill>
                <a:latin typeface="Abadi"/>
              </a:rPr>
              <a:t> vs. Payload mass, Orbit vs. Success rate, Orbit type vs. Flight number and Payload mass. Finally, we chart a line plot showing the Success rate trend throughout the years.</a:t>
            </a:r>
          </a:p>
          <a:p>
            <a:pPr>
              <a:lnSpc>
                <a:spcPct val="100000"/>
              </a:lnSpc>
              <a:spcBef>
                <a:spcPts val="1400"/>
              </a:spcBef>
            </a:pPr>
            <a:r>
              <a:rPr lang="en-US" sz="1600" dirty="0">
                <a:solidFill>
                  <a:schemeClr val="accent3">
                    <a:lumMod val="25000"/>
                  </a:schemeClr>
                </a:solidFill>
                <a:latin typeface="Abadi" panose="020B0604020104020204" pitchFamily="34" charset="0"/>
              </a:rPr>
              <a:t>Link to the GitHub repository for the full </a:t>
            </a:r>
            <a:r>
              <a:rPr lang="en-US" sz="1600" dirty="0" err="1">
                <a:solidFill>
                  <a:schemeClr val="accent3">
                    <a:lumMod val="25000"/>
                  </a:schemeClr>
                </a:solidFill>
                <a:latin typeface="Abadi" panose="020B0604020104020204" pitchFamily="34" charset="0"/>
              </a:rPr>
              <a:t>Jupyter</a:t>
            </a:r>
            <a:r>
              <a:rPr lang="en-US" sz="1600" dirty="0">
                <a:solidFill>
                  <a:schemeClr val="accent3">
                    <a:lumMod val="25000"/>
                  </a:schemeClr>
                </a:solidFill>
                <a:latin typeface="Abadi" panose="020B0604020104020204" pitchFamily="34" charset="0"/>
              </a:rPr>
              <a:t> notebook:</a:t>
            </a:r>
          </a:p>
          <a:p>
            <a:r>
              <a:rPr lang="en-US" sz="1600" dirty="0">
                <a:hlinkClick r:id="rId3"/>
              </a:rPr>
              <a:t>https://github.com/sbch86/my_ibm_captsone_project/blob/main/COMPLETED_jupyter-labs-eda-dataviz.ipynb.jupyterlite.ipynb</a:t>
            </a:r>
            <a:r>
              <a:rPr lang="en-US" sz="1600" dirty="0"/>
              <a:t> </a:t>
            </a:r>
          </a:p>
          <a:p>
            <a:endParaRPr lang="en-US" sz="16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Imagen 5">
            <a:extLst>
              <a:ext uri="{FF2B5EF4-FFF2-40B4-BE49-F238E27FC236}">
                <a16:creationId xmlns:a16="http://schemas.microsoft.com/office/drawing/2014/main" id="{C04C4621-782C-C298-AC64-6FDD494CE116}"/>
              </a:ext>
            </a:extLst>
          </p:cNvPr>
          <p:cNvPicPr>
            <a:picLocks noChangeAspect="1"/>
          </p:cNvPicPr>
          <p:nvPr/>
        </p:nvPicPr>
        <p:blipFill>
          <a:blip r:embed="rId4"/>
          <a:stretch>
            <a:fillRect/>
          </a:stretch>
        </p:blipFill>
        <p:spPr>
          <a:xfrm>
            <a:off x="5913121" y="1825625"/>
            <a:ext cx="5814177" cy="361837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8731" y="1424912"/>
            <a:ext cx="7022710" cy="421899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In this part, we use SQL alchemy to perform various SQL queries from our </a:t>
            </a:r>
            <a:r>
              <a:rPr lang="en-US" sz="1800" dirty="0" err="1">
                <a:solidFill>
                  <a:schemeClr val="accent3">
                    <a:lumMod val="25000"/>
                  </a:schemeClr>
                </a:solidFill>
                <a:latin typeface="Abadi"/>
              </a:rPr>
              <a:t>Jupyter</a:t>
            </a:r>
            <a:r>
              <a:rPr lang="en-US" sz="1800" dirty="0">
                <a:solidFill>
                  <a:schemeClr val="accent3">
                    <a:lumMod val="25000"/>
                  </a:schemeClr>
                </a:solidFill>
                <a:latin typeface="Abadi"/>
              </a:rPr>
              <a:t> notebook, as follows:</a:t>
            </a:r>
          </a:p>
          <a:p>
            <a:pPr>
              <a:lnSpc>
                <a:spcPct val="100000"/>
              </a:lnSpc>
              <a:spcBef>
                <a:spcPts val="1400"/>
              </a:spcBef>
            </a:pPr>
            <a:r>
              <a:rPr lang="en-US" sz="1200" i="1" dirty="0">
                <a:solidFill>
                  <a:srgbClr val="000000"/>
                </a:solidFill>
                <a:effectLst/>
                <a:latin typeface="Helvetica Neue"/>
              </a:rPr>
              <a:t>Display the names of the unique launch sites in the space mission</a:t>
            </a:r>
          </a:p>
          <a:p>
            <a:pPr>
              <a:lnSpc>
                <a:spcPct val="100000"/>
              </a:lnSpc>
              <a:spcBef>
                <a:spcPts val="1400"/>
              </a:spcBef>
            </a:pPr>
            <a:r>
              <a:rPr lang="en-US" sz="1200" i="1" dirty="0">
                <a:solidFill>
                  <a:srgbClr val="000000"/>
                </a:solidFill>
                <a:effectLst/>
                <a:latin typeface="Helvetica Neue"/>
              </a:rPr>
              <a:t>Display 5 records where launch sites begin with the string 'CCA'</a:t>
            </a:r>
          </a:p>
          <a:p>
            <a:pPr>
              <a:lnSpc>
                <a:spcPct val="100000"/>
              </a:lnSpc>
              <a:spcBef>
                <a:spcPts val="1400"/>
              </a:spcBef>
            </a:pPr>
            <a:r>
              <a:rPr lang="en-US" sz="1200" i="1" dirty="0">
                <a:solidFill>
                  <a:srgbClr val="000000"/>
                </a:solidFill>
                <a:effectLst/>
                <a:latin typeface="Helvetica Neue"/>
              </a:rPr>
              <a:t>Display the total payload mass carried by boosters launched by NASA (CRS)</a:t>
            </a:r>
          </a:p>
          <a:p>
            <a:pPr>
              <a:lnSpc>
                <a:spcPct val="100000"/>
              </a:lnSpc>
              <a:spcBef>
                <a:spcPts val="1400"/>
              </a:spcBef>
            </a:pPr>
            <a:r>
              <a:rPr lang="en-US" sz="1200" i="1" dirty="0">
                <a:solidFill>
                  <a:srgbClr val="000000"/>
                </a:solidFill>
                <a:effectLst/>
                <a:latin typeface="Helvetica Neue"/>
              </a:rPr>
              <a:t>Display average payload mass carried by booster version F9 v1.1</a:t>
            </a:r>
          </a:p>
          <a:p>
            <a:pPr>
              <a:lnSpc>
                <a:spcPct val="100000"/>
              </a:lnSpc>
              <a:spcBef>
                <a:spcPts val="1400"/>
              </a:spcBef>
            </a:pPr>
            <a:r>
              <a:rPr lang="en-US" sz="1200" i="1" dirty="0">
                <a:solidFill>
                  <a:srgbClr val="000000"/>
                </a:solidFill>
                <a:effectLst/>
                <a:latin typeface="Helvetica Neue"/>
              </a:rPr>
              <a:t>List the date when the first successful landing outcome in ground pad was achieved.</a:t>
            </a:r>
          </a:p>
          <a:p>
            <a:pPr>
              <a:lnSpc>
                <a:spcPct val="100000"/>
              </a:lnSpc>
              <a:spcBef>
                <a:spcPts val="1400"/>
              </a:spcBef>
            </a:pPr>
            <a:r>
              <a:rPr lang="en-US" sz="1200" i="1" dirty="0">
                <a:solidFill>
                  <a:srgbClr val="000000"/>
                </a:solidFill>
                <a:effectLst/>
                <a:latin typeface="Helvetica Neue"/>
              </a:rPr>
              <a:t>List the names of the boosters which have success in drone ship and have payload mass greater than 4000 but less than 6000</a:t>
            </a:r>
          </a:p>
          <a:p>
            <a:pPr>
              <a:lnSpc>
                <a:spcPct val="100000"/>
              </a:lnSpc>
              <a:spcBef>
                <a:spcPts val="1400"/>
              </a:spcBef>
            </a:pPr>
            <a:r>
              <a:rPr lang="en-US" sz="1200" i="1" dirty="0">
                <a:solidFill>
                  <a:srgbClr val="000000"/>
                </a:solidFill>
                <a:effectLst/>
                <a:latin typeface="Helvetica Neue"/>
              </a:rPr>
              <a:t>List the total number of successful and failure mission outcomes</a:t>
            </a:r>
          </a:p>
          <a:p>
            <a:pPr>
              <a:lnSpc>
                <a:spcPct val="100000"/>
              </a:lnSpc>
              <a:spcBef>
                <a:spcPts val="1400"/>
              </a:spcBef>
            </a:pPr>
            <a:r>
              <a:rPr lang="en-US" sz="1200" i="1" dirty="0">
                <a:solidFill>
                  <a:srgbClr val="000000"/>
                </a:solidFill>
                <a:effectLst/>
                <a:latin typeface="Helvetica Neue"/>
              </a:rPr>
              <a:t>List the names of the booster versions which have carried the maximum payload mass</a:t>
            </a:r>
          </a:p>
          <a:p>
            <a:pPr>
              <a:lnSpc>
                <a:spcPct val="100000"/>
              </a:lnSpc>
              <a:spcBef>
                <a:spcPts val="1400"/>
              </a:spcBef>
            </a:pPr>
            <a:r>
              <a:rPr lang="en-US" sz="1200" i="1" dirty="0">
                <a:solidFill>
                  <a:srgbClr val="000000"/>
                </a:solidFill>
                <a:effectLst/>
                <a:latin typeface="Helvetica Neue"/>
              </a:rPr>
              <a:t>List the records which will display the month names, failure </a:t>
            </a:r>
            <a:r>
              <a:rPr lang="en-US" sz="1200" i="1" dirty="0" err="1">
                <a:solidFill>
                  <a:srgbClr val="000000"/>
                </a:solidFill>
                <a:effectLst/>
                <a:latin typeface="Helvetica Neue"/>
              </a:rPr>
              <a:t>landing_outcomes</a:t>
            </a:r>
            <a:r>
              <a:rPr lang="en-US" sz="1200" i="1" dirty="0">
                <a:solidFill>
                  <a:srgbClr val="000000"/>
                </a:solidFill>
                <a:effectLst/>
                <a:latin typeface="Helvetica Neue"/>
              </a:rPr>
              <a:t> in drone ship, booster versions, </a:t>
            </a:r>
            <a:r>
              <a:rPr lang="en-US" sz="1200" i="1" dirty="0" err="1">
                <a:solidFill>
                  <a:srgbClr val="000000"/>
                </a:solidFill>
                <a:effectLst/>
                <a:latin typeface="Helvetica Neue"/>
              </a:rPr>
              <a:t>launch_site</a:t>
            </a:r>
            <a:r>
              <a:rPr lang="en-US" sz="1200" i="1" dirty="0">
                <a:solidFill>
                  <a:srgbClr val="000000"/>
                </a:solidFill>
                <a:effectLst/>
                <a:latin typeface="Helvetica Neue"/>
              </a:rPr>
              <a:t> for the months in year 2015</a:t>
            </a:r>
          </a:p>
          <a:p>
            <a:pPr>
              <a:lnSpc>
                <a:spcPct val="100000"/>
              </a:lnSpc>
              <a:spcBef>
                <a:spcPts val="1400"/>
              </a:spcBef>
            </a:pPr>
            <a:r>
              <a:rPr lang="en-US" sz="1200" i="1" dirty="0">
                <a:solidFill>
                  <a:srgbClr val="000000"/>
                </a:solidFill>
                <a:effectLst/>
                <a:latin typeface="Helvetica Neue"/>
              </a:rPr>
              <a:t>Rank the count of successful </a:t>
            </a:r>
            <a:r>
              <a:rPr lang="en-US" sz="1200" i="1" dirty="0" err="1">
                <a:solidFill>
                  <a:srgbClr val="000000"/>
                </a:solidFill>
                <a:effectLst/>
                <a:latin typeface="Helvetica Neue"/>
              </a:rPr>
              <a:t>landing_outcomes</a:t>
            </a:r>
            <a:r>
              <a:rPr lang="en-US" sz="1200" i="1" dirty="0">
                <a:solidFill>
                  <a:srgbClr val="000000"/>
                </a:solidFill>
                <a:effectLst/>
                <a:latin typeface="Helvetica Neue"/>
              </a:rPr>
              <a:t> between the date 04-06-2010 and 20-03-2017 in descending order.</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600" dirty="0">
                <a:hlinkClick r:id="rId3"/>
              </a:rPr>
              <a:t>https://github.com/sbch86/my_ibm_captsone_project/blob/main/COMPLETED_jupyter-labs-eda-sql-coursera_sqllite%20(1).ipynb</a:t>
            </a:r>
            <a:r>
              <a:rPr lang="en-US" sz="1050" dirty="0">
                <a:solidFill>
                  <a:schemeClr val="accent3">
                    <a:lumMod val="25000"/>
                  </a:schemeClr>
                </a:solidFill>
                <a:latin typeface="Abadi" panose="020B0604020104020204" pitchFamily="34" charset="0"/>
              </a:rPr>
              <a:t> </a:t>
            </a:r>
            <a:endParaRPr lang="en-US" sz="16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pic>
        <p:nvPicPr>
          <p:cNvPr id="6" name="Imagen 5">
            <a:extLst>
              <a:ext uri="{FF2B5EF4-FFF2-40B4-BE49-F238E27FC236}">
                <a16:creationId xmlns:a16="http://schemas.microsoft.com/office/drawing/2014/main" id="{BDDF45FE-626E-A626-1451-376A30656647}"/>
              </a:ext>
            </a:extLst>
          </p:cNvPr>
          <p:cNvPicPr>
            <a:picLocks noChangeAspect="1"/>
          </p:cNvPicPr>
          <p:nvPr/>
        </p:nvPicPr>
        <p:blipFill>
          <a:blip r:embed="rId4"/>
          <a:stretch>
            <a:fillRect/>
          </a:stretch>
        </p:blipFill>
        <p:spPr>
          <a:xfrm>
            <a:off x="7422344" y="1424912"/>
            <a:ext cx="4447915" cy="2559741"/>
          </a:xfrm>
          <a:prstGeom prst="rect">
            <a:avLst/>
          </a:prstGeom>
        </p:spPr>
      </p:pic>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this part, we use Folium library to display a map with all launch sites and added objects like markers and circles to show the success or failure of launches for each site.</a:t>
            </a:r>
          </a:p>
          <a:p>
            <a:pPr>
              <a:lnSpc>
                <a:spcPct val="100000"/>
              </a:lnSpc>
              <a:spcBef>
                <a:spcPts val="1400"/>
              </a:spcBef>
            </a:pPr>
            <a:r>
              <a:rPr lang="en-US" sz="2200" dirty="0">
                <a:solidFill>
                  <a:schemeClr val="accent3">
                    <a:lumMod val="25000"/>
                  </a:schemeClr>
                </a:solidFill>
                <a:latin typeface="Abadi" panose="020B0604020104020204" pitchFamily="34" charset="0"/>
              </a:rPr>
              <a:t>Using marker clusters, we identify which launch sites have relatively high and low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 the distances between a launch site to any of its proximities, in order to answer questions like: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r>
              <a:rPr lang="en-US" sz="2200" dirty="0">
                <a:hlinkClick r:id="rId3"/>
              </a:rPr>
              <a:t>https://github.com/sbch86/my_ibm_captsone_project/blob/main/COMPLETED_lab_jupyter_launch_site_location.jupyterlite.ipynb</a:t>
            </a:r>
            <a:r>
              <a:rPr lang="en-US" sz="2200" dirty="0"/>
              <a:t> </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build an interactive dashboard using the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library.</a:t>
            </a:r>
          </a:p>
          <a:p>
            <a:pPr>
              <a:lnSpc>
                <a:spcPct val="100000"/>
              </a:lnSpc>
              <a:spcBef>
                <a:spcPts val="1400"/>
              </a:spcBef>
            </a:pPr>
            <a:r>
              <a:rPr lang="en-US" sz="2200" dirty="0">
                <a:solidFill>
                  <a:schemeClr val="accent3">
                    <a:lumMod val="25000"/>
                  </a:schemeClr>
                </a:solidFill>
                <a:latin typeface="Abadi" panose="020B0604020104020204" pitchFamily="34" charset="0"/>
              </a:rPr>
              <a:t>We plot pie charts showing total launches at specific sites.</a:t>
            </a:r>
          </a:p>
          <a:p>
            <a:pPr>
              <a:lnSpc>
                <a:spcPct val="100000"/>
              </a:lnSpc>
              <a:spcBef>
                <a:spcPts val="1400"/>
              </a:spcBef>
            </a:pPr>
            <a:r>
              <a:rPr lang="en-US" sz="2200" dirty="0">
                <a:solidFill>
                  <a:schemeClr val="accent3">
                    <a:lumMod val="25000"/>
                  </a:schemeClr>
                </a:solidFill>
                <a:latin typeface="Abadi" panose="020B0604020104020204" pitchFamily="34" charset="0"/>
              </a:rPr>
              <a:t>We build scatter plots showing the relationship between Landing Outcome and Payload Mass (Kg) for the different booster versions.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452230" cy="4351338"/>
          </a:xfrm>
          <a:prstGeom prst="rect">
            <a:avLst/>
          </a:prstGeom>
        </p:spPr>
        <p:txBody>
          <a:bodyPr>
            <a:normAutofit lnSpcReduction="10000"/>
          </a:bodyPr>
          <a:lstStyle/>
          <a:p>
            <a:pPr>
              <a:lnSpc>
                <a:spcPct val="100000"/>
              </a:lnSpc>
              <a:spcBef>
                <a:spcPts val="1400"/>
              </a:spcBef>
            </a:pPr>
            <a:r>
              <a:rPr lang="en-US" sz="1800" dirty="0">
                <a:solidFill>
                  <a:schemeClr val="accent3">
                    <a:lumMod val="25000"/>
                  </a:schemeClr>
                </a:solidFill>
                <a:latin typeface="Abadi" panose="020B0604020104020204" pitchFamily="34" charset="0"/>
              </a:rPr>
              <a:t>In this part we use </a:t>
            </a:r>
            <a:r>
              <a:rPr lang="en-US" sz="1800" dirty="0" err="1">
                <a:solidFill>
                  <a:schemeClr val="accent3">
                    <a:lumMod val="25000"/>
                  </a:schemeClr>
                </a:solidFill>
                <a:latin typeface="Abadi" panose="020B0604020104020204" pitchFamily="34" charset="0"/>
              </a:rPr>
              <a:t>Numpy</a:t>
            </a:r>
            <a:r>
              <a:rPr lang="en-US" sz="1800" dirty="0">
                <a:solidFill>
                  <a:schemeClr val="accent3">
                    <a:lumMod val="25000"/>
                  </a:schemeClr>
                </a:solidFill>
                <a:latin typeface="Abadi" panose="020B0604020104020204" pitchFamily="34" charset="0"/>
              </a:rPr>
              <a:t>, Pandas and Scikit learn, to transform the data, split it into training and testing, and then build machine learning classification models, tuning them with different hyperparameters using </a:t>
            </a:r>
            <a:r>
              <a:rPr lang="en-US" sz="1800" dirty="0" err="1">
                <a:solidFill>
                  <a:schemeClr val="accent3">
                    <a:lumMod val="25000"/>
                  </a:schemeClr>
                </a:solidFill>
                <a:latin typeface="Abadi" panose="020B0604020104020204" pitchFamily="34" charset="0"/>
              </a:rPr>
              <a:t>GridSearchCV</a:t>
            </a:r>
            <a:r>
              <a:rPr lang="en-US" sz="1800" dirty="0">
                <a:solidFill>
                  <a:schemeClr val="accent3">
                    <a:lumMod val="25000"/>
                  </a:schemeClr>
                </a:solidFill>
                <a:latin typeface="Abadi" panose="020B0604020104020204" pitchFamily="34" charset="0"/>
              </a:rPr>
              <a:t> to determine which of these generate the most accurate results.</a:t>
            </a:r>
          </a:p>
          <a:p>
            <a:pPr>
              <a:lnSpc>
                <a:spcPct val="100000"/>
              </a:lnSpc>
              <a:spcBef>
                <a:spcPts val="1400"/>
              </a:spcBef>
            </a:pPr>
            <a:r>
              <a:rPr lang="en-US" sz="1800" dirty="0">
                <a:solidFill>
                  <a:schemeClr val="accent3">
                    <a:lumMod val="25000"/>
                  </a:schemeClr>
                </a:solidFill>
                <a:latin typeface="Abadi" panose="020B0604020104020204" pitchFamily="34" charset="0"/>
              </a:rPr>
              <a:t>We use the accuracy score as the metric for our model in order to find the best performing model.</a:t>
            </a:r>
          </a:p>
          <a:p>
            <a:r>
              <a:rPr lang="en-US" sz="1800" dirty="0">
                <a:hlinkClick r:id="rId3"/>
              </a:rPr>
              <a:t>https://github.com/sbch86/my_ibm_captsone_project/blob/main/COMPLETED_SpaceX_Machine_Learning_Prediction_Part_5.jupyterlite%20(1).ipynb</a:t>
            </a:r>
            <a:r>
              <a:rPr lang="en-US" sz="1800" dirty="0"/>
              <a:t> </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 name="Imagen 5">
            <a:extLst>
              <a:ext uri="{FF2B5EF4-FFF2-40B4-BE49-F238E27FC236}">
                <a16:creationId xmlns:a16="http://schemas.microsoft.com/office/drawing/2014/main" id="{1AA6B1E6-C600-2E21-418D-C023CED2EE6B}"/>
              </a:ext>
            </a:extLst>
          </p:cNvPr>
          <p:cNvPicPr>
            <a:picLocks noChangeAspect="1"/>
          </p:cNvPicPr>
          <p:nvPr/>
        </p:nvPicPr>
        <p:blipFill>
          <a:blip r:embed="rId4"/>
          <a:stretch>
            <a:fillRect/>
          </a:stretch>
        </p:blipFill>
        <p:spPr>
          <a:xfrm>
            <a:off x="5762193" y="1727166"/>
            <a:ext cx="5695779" cy="4592184"/>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9928475" cy="28357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find that the highest success rate orbits for launching rockets are </a:t>
            </a:r>
            <a:r>
              <a:rPr lang="es-MX" sz="2200" dirty="0">
                <a:solidFill>
                  <a:schemeClr val="accent3">
                    <a:lumMod val="25000"/>
                  </a:schemeClr>
                </a:solidFill>
                <a:latin typeface="Abadi" panose="020B0604020104020204" pitchFamily="34" charset="0"/>
              </a:rPr>
              <a:t>ES-L1, GEO, HEO, SSO, and VLEO. </a:t>
            </a:r>
            <a:r>
              <a:rPr lang="es-MX" sz="2200" dirty="0" err="1">
                <a:solidFill>
                  <a:schemeClr val="accent3">
                    <a:lumMod val="25000"/>
                  </a:schemeClr>
                </a:solidFill>
                <a:latin typeface="Abadi" panose="020B0604020104020204" pitchFamily="34" charset="0"/>
              </a:rPr>
              <a:t>Also</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rates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have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been</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growing</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from</a:t>
            </a:r>
            <a:r>
              <a:rPr lang="es-MX" sz="2200" dirty="0">
                <a:solidFill>
                  <a:schemeClr val="accent3">
                    <a:lumMod val="25000"/>
                  </a:schemeClr>
                </a:solidFill>
                <a:latin typeface="Abadi" panose="020B0604020104020204" pitchFamily="34" charset="0"/>
              </a:rPr>
              <a:t> 2013 </a:t>
            </a:r>
            <a:r>
              <a:rPr lang="es-MX" sz="2200" dirty="0" err="1">
                <a:solidFill>
                  <a:schemeClr val="accent3">
                    <a:lumMod val="25000"/>
                  </a:schemeClr>
                </a:solidFill>
                <a:latin typeface="Abadi" panose="020B0604020104020204" pitchFamily="34" charset="0"/>
              </a:rPr>
              <a:t>to</a:t>
            </a:r>
            <a:r>
              <a:rPr lang="es-MX" sz="2200" dirty="0">
                <a:solidFill>
                  <a:schemeClr val="accent3">
                    <a:lumMod val="25000"/>
                  </a:schemeClr>
                </a:solidFill>
                <a:latin typeface="Abadi" panose="020B0604020104020204" pitchFamily="34" charset="0"/>
              </a:rPr>
              <a:t> 2020.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With respect to our prediction models, we find that Logistic regression, Support vector machine, Decision trees and K-nearest neighbors perform equally well on the test data subset in terms of accuracy score, once their hyperparameters have been optimized.</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798707"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From the below figure, we can conclude that the higher the number of flights in a launch site, the better it will perform in terms of successful landings.</a:t>
            </a: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gen 5">
            <a:extLst>
              <a:ext uri="{FF2B5EF4-FFF2-40B4-BE49-F238E27FC236}">
                <a16:creationId xmlns:a16="http://schemas.microsoft.com/office/drawing/2014/main" id="{4C3997B9-46A8-AD4F-1C7B-058BD3FA0568}"/>
              </a:ext>
            </a:extLst>
          </p:cNvPr>
          <p:cNvPicPr>
            <a:picLocks noChangeAspect="1"/>
          </p:cNvPicPr>
          <p:nvPr/>
        </p:nvPicPr>
        <p:blipFill>
          <a:blip r:embed="rId3"/>
          <a:stretch>
            <a:fillRect/>
          </a:stretch>
        </p:blipFill>
        <p:spPr>
          <a:xfrm>
            <a:off x="-58664" y="3558598"/>
            <a:ext cx="12172950" cy="246697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10853029" cy="3811588"/>
          </a:xfrm>
          <a:prstGeom prst="rect">
            <a:avLst/>
          </a:prstGeom>
        </p:spPr>
        <p:txBody>
          <a:bodyPr>
            <a:normAutofit/>
          </a:bodyPr>
          <a:lstStyle/>
          <a:p>
            <a:pPr>
              <a:lnSpc>
                <a:spcPct val="100000"/>
              </a:lnSpc>
              <a:spcBef>
                <a:spcPts val="1400"/>
              </a:spcBef>
            </a:pPr>
            <a:r>
              <a:rPr lang="es-MX" sz="2200" dirty="0" err="1">
                <a:solidFill>
                  <a:schemeClr val="accent3">
                    <a:lumMod val="25000"/>
                  </a:schemeClr>
                </a:solidFill>
                <a:latin typeface="Abadi" panose="020B0604020104020204" pitchFamily="34" charset="0"/>
              </a:rPr>
              <a:t>According</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to</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below</a:t>
            </a:r>
            <a:r>
              <a:rPr lang="es-MX" sz="2200" dirty="0">
                <a:solidFill>
                  <a:schemeClr val="accent3">
                    <a:lumMod val="25000"/>
                  </a:schemeClr>
                </a:solidFill>
                <a:latin typeface="Abadi" panose="020B0604020104020204" pitchFamily="34" charset="0"/>
              </a:rPr>
              <a:t> figure, </a:t>
            </a:r>
            <a:r>
              <a:rPr lang="es-MX" sz="2200" dirty="0" err="1">
                <a:solidFill>
                  <a:schemeClr val="accent3">
                    <a:lumMod val="25000"/>
                  </a:schemeClr>
                </a:solidFill>
                <a:latin typeface="Abadi" panose="020B0604020104020204" pitchFamily="34" charset="0"/>
              </a:rPr>
              <a:t>launch</a:t>
            </a:r>
            <a:r>
              <a:rPr lang="es-MX" sz="2200" dirty="0">
                <a:solidFill>
                  <a:schemeClr val="accent3">
                    <a:lumMod val="25000"/>
                  </a:schemeClr>
                </a:solidFill>
                <a:latin typeface="Abadi" panose="020B0604020104020204" pitchFamily="34" charset="0"/>
              </a:rPr>
              <a:t> site CCAFS SLC 40 has </a:t>
            </a:r>
            <a:r>
              <a:rPr lang="es-MX" sz="2200" dirty="0" err="1">
                <a:solidFill>
                  <a:schemeClr val="accent3">
                    <a:lumMod val="25000"/>
                  </a:schemeClr>
                </a:solidFill>
                <a:latin typeface="Abadi" panose="020B0604020104020204" pitchFamily="34" charset="0"/>
              </a:rPr>
              <a:t>not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been</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particularly</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successful</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with</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lighter</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rockets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mass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under</a:t>
            </a:r>
            <a:r>
              <a:rPr lang="es-MX" sz="2200" dirty="0">
                <a:solidFill>
                  <a:schemeClr val="accent3">
                    <a:lumMod val="25000"/>
                  </a:schemeClr>
                </a:solidFill>
                <a:latin typeface="Abadi" panose="020B0604020104020204" pitchFamily="34" charset="0"/>
              </a:rPr>
              <a:t> 8000 </a:t>
            </a:r>
            <a:r>
              <a:rPr lang="es-MX" sz="2200" dirty="0" err="1">
                <a:solidFill>
                  <a:schemeClr val="accent3">
                    <a:lumMod val="25000"/>
                  </a:schemeClr>
                </a:solidFill>
                <a:latin typeface="Abadi" panose="020B0604020104020204" pitchFamily="34" charset="0"/>
              </a:rPr>
              <a:t>kgs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However</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for</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heavier</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payloads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its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rate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increases</a:t>
            </a:r>
            <a:r>
              <a:rPr lang="es-MX" sz="2200" dirty="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12" name="Imagen 11">
            <a:extLst>
              <a:ext uri="{FF2B5EF4-FFF2-40B4-BE49-F238E27FC236}">
                <a16:creationId xmlns:a16="http://schemas.microsoft.com/office/drawing/2014/main" id="{B9AE20F3-6879-6350-2E01-E5E47E09EB6E}"/>
              </a:ext>
            </a:extLst>
          </p:cNvPr>
          <p:cNvPicPr>
            <a:picLocks noChangeAspect="1"/>
          </p:cNvPicPr>
          <p:nvPr/>
        </p:nvPicPr>
        <p:blipFill>
          <a:blip r:embed="rId3"/>
          <a:stretch>
            <a:fillRect/>
          </a:stretch>
        </p:blipFill>
        <p:spPr>
          <a:xfrm>
            <a:off x="81714" y="3386107"/>
            <a:ext cx="12028571" cy="249523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82114"/>
            <a:ext cx="10687961" cy="4471086"/>
          </a:xfrm>
          <a:prstGeom prst="rect">
            <a:avLst/>
          </a:prstGeom>
        </p:spPr>
        <p:txBody>
          <a:bodyPr>
            <a:normAutofit/>
          </a:bodyPr>
          <a:lstStyle/>
          <a:p>
            <a:pPr>
              <a:lnSpc>
                <a:spcPct val="100000"/>
              </a:lnSpc>
              <a:spcBef>
                <a:spcPts val="1400"/>
              </a:spcBef>
            </a:pPr>
            <a:r>
              <a:rPr lang="es-MX" sz="2200" dirty="0" err="1">
                <a:solidFill>
                  <a:schemeClr val="accent3">
                    <a:lumMod val="25000"/>
                  </a:schemeClr>
                </a:solidFill>
                <a:latin typeface="Abadi" panose="020B0604020104020204" pitchFamily="34" charset="0"/>
              </a:rPr>
              <a:t>From</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figure </a:t>
            </a:r>
            <a:r>
              <a:rPr lang="es-MX" sz="2200" dirty="0" err="1">
                <a:solidFill>
                  <a:schemeClr val="accent3">
                    <a:lumMod val="25000"/>
                  </a:schemeClr>
                </a:solidFill>
                <a:latin typeface="Abadi" panose="020B0604020104020204" pitchFamily="34" charset="0"/>
              </a:rPr>
              <a:t>below</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we</a:t>
            </a:r>
            <a:r>
              <a:rPr lang="es-MX" sz="2200" dirty="0">
                <a:solidFill>
                  <a:schemeClr val="accent3">
                    <a:lumMod val="25000"/>
                  </a:schemeClr>
                </a:solidFill>
                <a:latin typeface="Abadi" panose="020B0604020104020204" pitchFamily="34" charset="0"/>
              </a:rPr>
              <a:t> can determine </a:t>
            </a:r>
            <a:r>
              <a:rPr lang="es-MX" sz="2200" dirty="0" err="1">
                <a:solidFill>
                  <a:schemeClr val="accent3">
                    <a:lumMod val="25000"/>
                  </a:schemeClr>
                </a:solidFill>
                <a:latin typeface="Abadi" panose="020B0604020104020204" pitchFamily="34" charset="0"/>
              </a:rPr>
              <a:t>that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most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successful</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orbits</a:t>
            </a:r>
            <a:r>
              <a:rPr lang="es-MX" sz="2200" dirty="0">
                <a:solidFill>
                  <a:schemeClr val="accent3">
                    <a:lumMod val="25000"/>
                  </a:schemeClr>
                </a:solidFill>
                <a:latin typeface="Abadi" panose="020B0604020104020204" pitchFamily="34" charset="0"/>
              </a:rPr>
              <a:t> are </a:t>
            </a:r>
            <a:r>
              <a:rPr lang="en-US" sz="2200" dirty="0">
                <a:latin typeface="Abadi" panose="020B0604020104020204" pitchFamily="34" charset="0"/>
              </a:rPr>
              <a:t>ES-L1, GEO, HEO, SSO, VLEO.</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8" name="Imagen 7">
            <a:extLst>
              <a:ext uri="{FF2B5EF4-FFF2-40B4-BE49-F238E27FC236}">
                <a16:creationId xmlns:a16="http://schemas.microsoft.com/office/drawing/2014/main" id="{3B301A91-C069-7255-A88D-D33A6965992B}"/>
              </a:ext>
            </a:extLst>
          </p:cNvPr>
          <p:cNvPicPr>
            <a:picLocks noChangeAspect="1"/>
          </p:cNvPicPr>
          <p:nvPr/>
        </p:nvPicPr>
        <p:blipFill>
          <a:blip r:embed="rId3"/>
          <a:stretch>
            <a:fillRect/>
          </a:stretch>
        </p:blipFill>
        <p:spPr>
          <a:xfrm>
            <a:off x="381776" y="3429000"/>
            <a:ext cx="11631648" cy="238158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1101558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conclude that, in the case of LEO orbit, success is related to a higher number of flights. However, in the GTO orbit there appears to be no relationship between flight number and the orbit, as even when flight number rises, we still find unsuccessful landings.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gen 5">
            <a:extLst>
              <a:ext uri="{FF2B5EF4-FFF2-40B4-BE49-F238E27FC236}">
                <a16:creationId xmlns:a16="http://schemas.microsoft.com/office/drawing/2014/main" id="{02DBD1CC-739A-B8F4-45E9-55B96005D413}"/>
              </a:ext>
            </a:extLst>
          </p:cNvPr>
          <p:cNvPicPr>
            <a:picLocks noChangeAspect="1"/>
          </p:cNvPicPr>
          <p:nvPr/>
        </p:nvPicPr>
        <p:blipFill>
          <a:blip r:embed="rId3"/>
          <a:stretch>
            <a:fillRect/>
          </a:stretch>
        </p:blipFill>
        <p:spPr>
          <a:xfrm>
            <a:off x="0" y="3951021"/>
            <a:ext cx="12123809" cy="247619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1056229" cy="3811588"/>
          </a:xfrm>
          <a:prstGeom prst="rect">
            <a:avLst/>
          </a:prstGeom>
        </p:spPr>
        <p:txBody>
          <a:bodyPr>
            <a:normAutofit/>
          </a:bodyPr>
          <a:lstStyle/>
          <a:p>
            <a:pPr>
              <a:lnSpc>
                <a:spcPct val="100000"/>
              </a:lnSpc>
              <a:spcBef>
                <a:spcPts val="1400"/>
              </a:spcBef>
            </a:pPr>
            <a:r>
              <a:rPr lang="es-MX" sz="2200" dirty="0" err="1">
                <a:solidFill>
                  <a:schemeClr val="accent3">
                    <a:lumMod val="25000"/>
                  </a:schemeClr>
                </a:solidFill>
                <a:latin typeface="Abadi" panose="020B0604020104020204" pitchFamily="34" charset="0"/>
              </a:rPr>
              <a:t>For</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lighter</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payload</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masses</a:t>
            </a:r>
            <a:r>
              <a:rPr lang="es-MX" sz="2200" dirty="0">
                <a:solidFill>
                  <a:schemeClr val="accent3">
                    <a:lumMod val="25000"/>
                  </a:schemeClr>
                </a:solidFill>
                <a:latin typeface="Abadi" panose="020B0604020104020204" pitchFamily="34" charset="0"/>
              </a:rPr>
              <a:t>, SSO </a:t>
            </a:r>
            <a:r>
              <a:rPr lang="es-MX" sz="2200" dirty="0" err="1">
                <a:solidFill>
                  <a:schemeClr val="accent3">
                    <a:lumMod val="25000"/>
                  </a:schemeClr>
                </a:solidFill>
                <a:latin typeface="Abadi" panose="020B0604020104020204" pitchFamily="34" charset="0"/>
              </a:rPr>
              <a:t>orbit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is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most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successful</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However</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for</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heavier</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masses</a:t>
            </a:r>
            <a:r>
              <a:rPr lang="es-MX" sz="2200" dirty="0">
                <a:solidFill>
                  <a:schemeClr val="accent3">
                    <a:lumMod val="25000"/>
                  </a:schemeClr>
                </a:solidFill>
                <a:latin typeface="Abadi" panose="020B0604020104020204" pitchFamily="34" charset="0"/>
              </a:rPr>
              <a:t>, VLEO and ISS </a:t>
            </a:r>
            <a:r>
              <a:rPr lang="es-MX" sz="2200" dirty="0" err="1">
                <a:solidFill>
                  <a:schemeClr val="accent3">
                    <a:lumMod val="25000"/>
                  </a:schemeClr>
                </a:solidFill>
                <a:latin typeface="Abadi" panose="020B0604020104020204" pitchFamily="34" charset="0"/>
              </a:rPr>
              <a:t>tend</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to</a:t>
            </a:r>
            <a:r>
              <a:rPr lang="es-MX" sz="2200" dirty="0">
                <a:solidFill>
                  <a:schemeClr val="accent3">
                    <a:lumMod val="25000"/>
                  </a:schemeClr>
                </a:solidFill>
                <a:latin typeface="Abadi" panose="020B0604020104020204" pitchFamily="34" charset="0"/>
              </a:rPr>
              <a:t> be more </a:t>
            </a:r>
            <a:r>
              <a:rPr lang="es-MX" sz="2200" dirty="0" err="1">
                <a:solidFill>
                  <a:schemeClr val="accent3">
                    <a:lumMod val="25000"/>
                  </a:schemeClr>
                </a:solidFill>
                <a:latin typeface="Abadi" panose="020B0604020104020204" pitchFamily="34" charset="0"/>
              </a:rPr>
              <a:t>successful</a:t>
            </a:r>
            <a:r>
              <a:rPr lang="es-MX" sz="2200" dirty="0">
                <a:solidFill>
                  <a:schemeClr val="accent3">
                    <a:lumMod val="25000"/>
                  </a:schemeClr>
                </a:solidFill>
                <a:latin typeface="Abadi" panose="020B0604020104020204" pitchFamily="34" charset="0"/>
              </a:rPr>
              <a:t> in </a:t>
            </a:r>
            <a:r>
              <a:rPr lang="es-MX" sz="2200" dirty="0" err="1">
                <a:solidFill>
                  <a:schemeClr val="accent3">
                    <a:lumMod val="25000"/>
                  </a:schemeClr>
                </a:solidFill>
                <a:latin typeface="Abadi" panose="020B0604020104020204" pitchFamily="34" charset="0"/>
              </a:rPr>
              <a:t>terms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of</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landing</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outcome</a:t>
            </a:r>
            <a:r>
              <a:rPr lang="es-MX"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n 5">
            <a:extLst>
              <a:ext uri="{FF2B5EF4-FFF2-40B4-BE49-F238E27FC236}">
                <a16:creationId xmlns:a16="http://schemas.microsoft.com/office/drawing/2014/main" id="{5F1E7CA3-3798-29CA-BB6E-6BFC4E8F0D4E}"/>
              </a:ext>
            </a:extLst>
          </p:cNvPr>
          <p:cNvPicPr>
            <a:picLocks noChangeAspect="1"/>
          </p:cNvPicPr>
          <p:nvPr/>
        </p:nvPicPr>
        <p:blipFill>
          <a:blip r:embed="rId3"/>
          <a:stretch>
            <a:fillRect/>
          </a:stretch>
        </p:blipFill>
        <p:spPr>
          <a:xfrm>
            <a:off x="54802" y="3449940"/>
            <a:ext cx="11946017" cy="2419048"/>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10515599" cy="3811588"/>
          </a:xfrm>
          <a:prstGeom prst="rect">
            <a:avLst/>
          </a:prstGeom>
        </p:spPr>
        <p:txBody>
          <a:bodyPr>
            <a:normAutofit/>
          </a:bodyPr>
          <a:lstStyle/>
          <a:p>
            <a:pPr>
              <a:lnSpc>
                <a:spcPct val="100000"/>
              </a:lnSpc>
              <a:spcBef>
                <a:spcPts val="1400"/>
              </a:spcBef>
            </a:pP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figure </a:t>
            </a:r>
            <a:r>
              <a:rPr lang="es-MX" sz="2200" dirty="0" err="1">
                <a:solidFill>
                  <a:schemeClr val="accent3">
                    <a:lumMod val="25000"/>
                  </a:schemeClr>
                </a:solidFill>
                <a:latin typeface="Abadi" panose="020B0604020104020204" pitchFamily="34" charset="0"/>
              </a:rPr>
              <a:t>below</a:t>
            </a:r>
            <a:r>
              <a:rPr lang="es-MX" sz="2200" dirty="0">
                <a:solidFill>
                  <a:schemeClr val="accent3">
                    <a:lumMod val="25000"/>
                  </a:schemeClr>
                </a:solidFill>
                <a:latin typeface="Abadi" panose="020B0604020104020204" pitchFamily="34" charset="0"/>
              </a:rPr>
              <a:t> shows </a:t>
            </a:r>
            <a:r>
              <a:rPr lang="es-MX" sz="2200" dirty="0" err="1">
                <a:solidFill>
                  <a:schemeClr val="accent3">
                    <a:lumMod val="25000"/>
                  </a:schemeClr>
                </a:solidFill>
                <a:latin typeface="Abadi" panose="020B0604020104020204" pitchFamily="34" charset="0"/>
              </a:rPr>
              <a:t>that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average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rate</a:t>
            </a:r>
            <a:r>
              <a:rPr lang="es-MX" sz="2200" dirty="0">
                <a:solidFill>
                  <a:schemeClr val="accent3">
                    <a:lumMod val="25000"/>
                  </a:schemeClr>
                </a:solidFill>
                <a:latin typeface="Abadi" panose="020B0604020104020204" pitchFamily="34" charset="0"/>
              </a:rPr>
              <a:t> has </a:t>
            </a:r>
            <a:r>
              <a:rPr lang="es-MX" sz="2200" dirty="0" err="1">
                <a:solidFill>
                  <a:schemeClr val="accent3">
                    <a:lumMod val="25000"/>
                  </a:schemeClr>
                </a:solidFill>
                <a:latin typeface="Abadi" panose="020B0604020104020204" pitchFamily="34" charset="0"/>
              </a:rPr>
              <a:t>been</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steadily</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growing</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from</a:t>
            </a:r>
            <a:r>
              <a:rPr lang="es-MX" sz="2200" dirty="0">
                <a:solidFill>
                  <a:schemeClr val="accent3">
                    <a:lumMod val="25000"/>
                  </a:schemeClr>
                </a:solidFill>
                <a:latin typeface="Abadi" panose="020B0604020104020204" pitchFamily="34" charset="0"/>
              </a:rPr>
              <a:t> 2013 </a:t>
            </a:r>
            <a:r>
              <a:rPr lang="es-MX" sz="2200" dirty="0" err="1">
                <a:solidFill>
                  <a:schemeClr val="accent3">
                    <a:lumMod val="25000"/>
                  </a:schemeClr>
                </a:solidFill>
                <a:latin typeface="Abadi" panose="020B0604020104020204" pitchFamily="34" charset="0"/>
              </a:rPr>
              <a:t>to</a:t>
            </a:r>
            <a:r>
              <a:rPr lang="es-MX" sz="2200" dirty="0">
                <a:solidFill>
                  <a:schemeClr val="accent3">
                    <a:lumMod val="25000"/>
                  </a:schemeClr>
                </a:solidFill>
                <a:latin typeface="Abadi" panose="020B0604020104020204" pitchFamily="34" charset="0"/>
              </a:rPr>
              <a:t> 2020.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Imagen 5">
            <a:extLst>
              <a:ext uri="{FF2B5EF4-FFF2-40B4-BE49-F238E27FC236}">
                <a16:creationId xmlns:a16="http://schemas.microsoft.com/office/drawing/2014/main" id="{AD786FC8-5484-3EC3-46C3-EA9C3B599C7F}"/>
              </a:ext>
            </a:extLst>
          </p:cNvPr>
          <p:cNvPicPr>
            <a:picLocks noChangeAspect="1"/>
          </p:cNvPicPr>
          <p:nvPr/>
        </p:nvPicPr>
        <p:blipFill>
          <a:blip r:embed="rId3"/>
          <a:stretch>
            <a:fillRect/>
          </a:stretch>
        </p:blipFill>
        <p:spPr>
          <a:xfrm>
            <a:off x="336967" y="3435724"/>
            <a:ext cx="11761905" cy="2523809"/>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only launch sites in our database are the 4 shown below. We use the DISTINCT command.</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Imagen 5">
            <a:extLst>
              <a:ext uri="{FF2B5EF4-FFF2-40B4-BE49-F238E27FC236}">
                <a16:creationId xmlns:a16="http://schemas.microsoft.com/office/drawing/2014/main" id="{E2C70EC0-988A-0A1C-85CB-ACD0DBE5CE61}"/>
              </a:ext>
            </a:extLst>
          </p:cNvPr>
          <p:cNvPicPr>
            <a:picLocks noChangeAspect="1"/>
          </p:cNvPicPr>
          <p:nvPr/>
        </p:nvPicPr>
        <p:blipFill>
          <a:blip r:embed="rId3"/>
          <a:stretch>
            <a:fillRect/>
          </a:stretch>
        </p:blipFill>
        <p:spPr>
          <a:xfrm>
            <a:off x="986647" y="2904227"/>
            <a:ext cx="6601746" cy="377242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find those specific records, we use the LIKE command together with “CCA%” key, using LIMIT 5 too.</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Imagen 5">
            <a:extLst>
              <a:ext uri="{FF2B5EF4-FFF2-40B4-BE49-F238E27FC236}">
                <a16:creationId xmlns:a16="http://schemas.microsoft.com/office/drawing/2014/main" id="{A44B1AD2-EB2F-D45E-8507-F85D66A8AC80}"/>
              </a:ext>
            </a:extLst>
          </p:cNvPr>
          <p:cNvPicPr>
            <a:picLocks noChangeAspect="1"/>
          </p:cNvPicPr>
          <p:nvPr/>
        </p:nvPicPr>
        <p:blipFill>
          <a:blip r:embed="rId3"/>
          <a:stretch>
            <a:fillRect/>
          </a:stretch>
        </p:blipFill>
        <p:spPr>
          <a:xfrm>
            <a:off x="1676401" y="3429000"/>
            <a:ext cx="7638006" cy="304469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 the SUM function, filtering for the NASA customer.</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Imagen 5">
            <a:extLst>
              <a:ext uri="{FF2B5EF4-FFF2-40B4-BE49-F238E27FC236}">
                <a16:creationId xmlns:a16="http://schemas.microsoft.com/office/drawing/2014/main" id="{620D924B-DA8D-134A-1EB5-B54E7D25CC40}"/>
              </a:ext>
            </a:extLst>
          </p:cNvPr>
          <p:cNvPicPr>
            <a:picLocks noChangeAspect="1"/>
          </p:cNvPicPr>
          <p:nvPr/>
        </p:nvPicPr>
        <p:blipFill>
          <a:blip r:embed="rId3"/>
          <a:stretch>
            <a:fillRect/>
          </a:stretch>
        </p:blipFill>
        <p:spPr>
          <a:xfrm>
            <a:off x="418944" y="3098426"/>
            <a:ext cx="10866667" cy="2676899"/>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this case, we filter for the required booster version, and use AVG function.</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Imagen 5">
            <a:extLst>
              <a:ext uri="{FF2B5EF4-FFF2-40B4-BE49-F238E27FC236}">
                <a16:creationId xmlns:a16="http://schemas.microsoft.com/office/drawing/2014/main" id="{24FD0938-8012-41BC-97C2-746AA276A329}"/>
              </a:ext>
            </a:extLst>
          </p:cNvPr>
          <p:cNvPicPr>
            <a:picLocks noChangeAspect="1"/>
          </p:cNvPicPr>
          <p:nvPr/>
        </p:nvPicPr>
        <p:blipFill>
          <a:blip r:embed="rId3"/>
          <a:stretch>
            <a:fillRect/>
          </a:stretch>
        </p:blipFill>
        <p:spPr>
          <a:xfrm>
            <a:off x="446858" y="3320811"/>
            <a:ext cx="11161905" cy="270476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date of first successful landing on ground pad was 22 of December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Imagen 5">
            <a:extLst>
              <a:ext uri="{FF2B5EF4-FFF2-40B4-BE49-F238E27FC236}">
                <a16:creationId xmlns:a16="http://schemas.microsoft.com/office/drawing/2014/main" id="{8F129F91-16BF-D05C-5BD8-01D46D3BEB4C}"/>
              </a:ext>
            </a:extLst>
          </p:cNvPr>
          <p:cNvPicPr>
            <a:picLocks noChangeAspect="1"/>
          </p:cNvPicPr>
          <p:nvPr/>
        </p:nvPicPr>
        <p:blipFill>
          <a:blip r:embed="rId3"/>
          <a:stretch>
            <a:fillRect/>
          </a:stretch>
        </p:blipFill>
        <p:spPr>
          <a:xfrm>
            <a:off x="289716" y="3167674"/>
            <a:ext cx="11476190" cy="285789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These are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Imagen 2">
            <a:extLst>
              <a:ext uri="{FF2B5EF4-FFF2-40B4-BE49-F238E27FC236}">
                <a16:creationId xmlns:a16="http://schemas.microsoft.com/office/drawing/2014/main" id="{C1107752-273B-AFCE-6BCA-5FC238F11886}"/>
              </a:ext>
            </a:extLst>
          </p:cNvPr>
          <p:cNvPicPr>
            <a:picLocks noChangeAspect="1"/>
          </p:cNvPicPr>
          <p:nvPr/>
        </p:nvPicPr>
        <p:blipFill>
          <a:blip r:embed="rId3"/>
          <a:stretch>
            <a:fillRect/>
          </a:stretch>
        </p:blipFill>
        <p:spPr>
          <a:xfrm>
            <a:off x="0" y="2784898"/>
            <a:ext cx="12192000" cy="378756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10145977" cy="3004628"/>
          </a:xfrm>
          <a:prstGeom prst="rect">
            <a:avLst/>
          </a:prstGeom>
        </p:spPr>
        <p:txBody>
          <a:bodyPr lIns="91440" tIns="45720" rIns="91440" bIns="45720" anchor="t">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This project uses a wide array of techniques to provide valuable insights on the variables that determine the success of Stage-1 landing of SpaceX Falcon 9 rocket launches. With a variety of Python libraries and methods we collect, wrangle, prepare and visualize Falcon 9 launch data from 2010 to 2020, which allows us to then build several classification models to predict whether Stage-1 of a rocket mission will successfully land, thus significantly reducing launch costs.    </a:t>
            </a:r>
          </a:p>
          <a:p>
            <a:pPr>
              <a:lnSpc>
                <a:spcPct val="100000"/>
              </a:lnSpc>
              <a:spcBef>
                <a:spcPts val="1400"/>
              </a:spcBef>
            </a:pPr>
            <a:r>
              <a:rPr lang="en-US" sz="2200" dirty="0">
                <a:solidFill>
                  <a:schemeClr val="accent3">
                    <a:lumMod val="25000"/>
                  </a:schemeClr>
                </a:solidFill>
                <a:latin typeface="Abadi" panose="020B0604020104020204" pitchFamily="34" charset="0"/>
              </a:rPr>
              <a:t>Summary of findings</a:t>
            </a:r>
          </a:p>
          <a:p>
            <a:pPr>
              <a:lnSpc>
                <a:spcPct val="100000"/>
              </a:lnSpc>
              <a:spcBef>
                <a:spcPts val="1400"/>
              </a:spcBef>
            </a:pPr>
            <a:r>
              <a:rPr lang="en-US" sz="2200" dirty="0">
                <a:solidFill>
                  <a:schemeClr val="accent3">
                    <a:lumMod val="25000"/>
                  </a:schemeClr>
                </a:solidFill>
                <a:latin typeface="Abadi" panose="020B0604020104020204" pitchFamily="34" charset="0"/>
              </a:rPr>
              <a:t>We find that, as the number of flights grows at a launch site, the success rate of said launch site will increase; at the same time, the success rate of all launch sites increases from 2013 onward. On the other hand, KSC LC-39A is the most successful launch site from all sites in the database, and the highest success rate orbits for launching rockets are </a:t>
            </a:r>
            <a:r>
              <a:rPr lang="es-MX" sz="2200" dirty="0">
                <a:solidFill>
                  <a:schemeClr val="accent3">
                    <a:lumMod val="25000"/>
                  </a:schemeClr>
                </a:solidFill>
                <a:latin typeface="Abadi" panose="020B0604020104020204" pitchFamily="34" charset="0"/>
              </a:rPr>
              <a:t>ES-L1, GEO, HEO, SSO, and VLEO.</a:t>
            </a: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Here we see the total number of successful and failure mission outcomes: 100 total successes, and 1 failure in flight.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Imagen 5">
            <a:extLst>
              <a:ext uri="{FF2B5EF4-FFF2-40B4-BE49-F238E27FC236}">
                <a16:creationId xmlns:a16="http://schemas.microsoft.com/office/drawing/2014/main" id="{3DCE98C3-3FB1-E9C0-4C87-6CC64CD86965}"/>
              </a:ext>
            </a:extLst>
          </p:cNvPr>
          <p:cNvPicPr>
            <a:picLocks noChangeAspect="1"/>
          </p:cNvPicPr>
          <p:nvPr/>
        </p:nvPicPr>
        <p:blipFill>
          <a:blip r:embed="rId3"/>
          <a:stretch>
            <a:fillRect/>
          </a:stretch>
        </p:blipFill>
        <p:spPr>
          <a:xfrm>
            <a:off x="770011" y="2636735"/>
            <a:ext cx="10076190" cy="379047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These are the boosters which have carried the maximum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n 5">
            <a:extLst>
              <a:ext uri="{FF2B5EF4-FFF2-40B4-BE49-F238E27FC236}">
                <a16:creationId xmlns:a16="http://schemas.microsoft.com/office/drawing/2014/main" id="{EFB7FDDD-3266-85C8-9DDF-4B6BFA15B4E7}"/>
              </a:ext>
            </a:extLst>
          </p:cNvPr>
          <p:cNvPicPr>
            <a:picLocks noChangeAspect="1"/>
          </p:cNvPicPr>
          <p:nvPr/>
        </p:nvPicPr>
        <p:blipFill>
          <a:blip r:embed="rId3"/>
          <a:stretch>
            <a:fillRect/>
          </a:stretch>
        </p:blipFill>
        <p:spPr>
          <a:xfrm>
            <a:off x="1066800" y="2300264"/>
            <a:ext cx="8727440" cy="432148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is the list of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8" name="Imagen 7">
            <a:extLst>
              <a:ext uri="{FF2B5EF4-FFF2-40B4-BE49-F238E27FC236}">
                <a16:creationId xmlns:a16="http://schemas.microsoft.com/office/drawing/2014/main" id="{7AF28527-5E17-FC35-D9F1-B095C88D4BAC}"/>
              </a:ext>
            </a:extLst>
          </p:cNvPr>
          <p:cNvPicPr>
            <a:picLocks noChangeAspect="1"/>
          </p:cNvPicPr>
          <p:nvPr/>
        </p:nvPicPr>
        <p:blipFill>
          <a:blip r:embed="rId3"/>
          <a:stretch>
            <a:fillRect/>
          </a:stretch>
        </p:blipFill>
        <p:spPr>
          <a:xfrm>
            <a:off x="599440" y="3276010"/>
            <a:ext cx="9611360" cy="3026077"/>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This is the count of landing outcomes (such as Failure (drone ship) or Success (ground pad)) between the date 2010-06-04 and 2017-03-20, in descending order. </a:t>
            </a:r>
          </a:p>
          <a:p>
            <a:pPr>
              <a:lnSpc>
                <a:spcPct val="100000"/>
              </a:lnSpc>
              <a:spcBef>
                <a:spcPts val="1400"/>
              </a:spcBef>
            </a:pPr>
            <a:r>
              <a:rPr lang="en-US" sz="2200" dirty="0">
                <a:solidFill>
                  <a:schemeClr val="accent3">
                    <a:lumMod val="25000"/>
                  </a:schemeClr>
                </a:solidFill>
                <a:latin typeface="Abadi"/>
              </a:rPr>
              <a:t>Note: the whole output</a:t>
            </a:r>
          </a:p>
          <a:p>
            <a:pPr marL="0" indent="0">
              <a:lnSpc>
                <a:spcPct val="100000"/>
              </a:lnSpc>
              <a:spcBef>
                <a:spcPts val="1400"/>
              </a:spcBef>
              <a:buNone/>
            </a:pPr>
            <a:r>
              <a:rPr lang="en-US" sz="2200" dirty="0">
                <a:solidFill>
                  <a:schemeClr val="accent3">
                    <a:lumMod val="25000"/>
                  </a:schemeClr>
                </a:solidFill>
                <a:latin typeface="Abadi"/>
              </a:rPr>
              <a:t>Didn’t fit in the screenshot</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Imagen 5">
            <a:extLst>
              <a:ext uri="{FF2B5EF4-FFF2-40B4-BE49-F238E27FC236}">
                <a16:creationId xmlns:a16="http://schemas.microsoft.com/office/drawing/2014/main" id="{32DBF01A-C9B4-32CC-4F01-EA5729300F18}"/>
              </a:ext>
            </a:extLst>
          </p:cNvPr>
          <p:cNvPicPr>
            <a:picLocks noChangeAspect="1"/>
          </p:cNvPicPr>
          <p:nvPr/>
        </p:nvPicPr>
        <p:blipFill>
          <a:blip r:embed="rId3"/>
          <a:stretch>
            <a:fillRect/>
          </a:stretch>
        </p:blipFill>
        <p:spPr>
          <a:xfrm>
            <a:off x="4603895" y="2763519"/>
            <a:ext cx="5818461" cy="389736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r>
              <a:rPr lang="en-US" dirty="0"/>
              <a:t>Here we see all launch sites plus the NASA headquarters in Houston.</a:t>
            </a:r>
          </a:p>
          <a:p>
            <a:endParaRPr lang="en-US" dirty="0"/>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Global map of all launch sites with markers </a:t>
            </a:r>
          </a:p>
        </p:txBody>
      </p:sp>
      <p:pic>
        <p:nvPicPr>
          <p:cNvPr id="8" name="Imagen 7">
            <a:extLst>
              <a:ext uri="{FF2B5EF4-FFF2-40B4-BE49-F238E27FC236}">
                <a16:creationId xmlns:a16="http://schemas.microsoft.com/office/drawing/2014/main" id="{C21D5A12-AA08-CE3B-C3D4-9120C861F8ED}"/>
              </a:ext>
            </a:extLst>
          </p:cNvPr>
          <p:cNvPicPr>
            <a:picLocks noChangeAspect="1"/>
          </p:cNvPicPr>
          <p:nvPr/>
        </p:nvPicPr>
        <p:blipFill>
          <a:blip r:embed="rId3"/>
          <a:stretch>
            <a:fillRect/>
          </a:stretch>
        </p:blipFill>
        <p:spPr>
          <a:xfrm>
            <a:off x="2940066" y="2387770"/>
            <a:ext cx="8046720" cy="424430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is the map that also</a:t>
            </a:r>
          </a:p>
          <a:p>
            <a:pPr marL="0" indent="0">
              <a:lnSpc>
                <a:spcPct val="100000"/>
              </a:lnSpc>
              <a:spcBef>
                <a:spcPts val="1400"/>
              </a:spcBef>
              <a:buNone/>
            </a:pPr>
            <a:r>
              <a:rPr lang="en-US" sz="2200" dirty="0">
                <a:solidFill>
                  <a:schemeClr val="accent3">
                    <a:lumMod val="25000"/>
                  </a:schemeClr>
                </a:solidFill>
                <a:latin typeface="Abadi"/>
              </a:rPr>
              <a:t>shows successes (green) and</a:t>
            </a:r>
          </a:p>
          <a:p>
            <a:pPr marL="0" indent="0">
              <a:lnSpc>
                <a:spcPct val="100000"/>
              </a:lnSpc>
              <a:spcBef>
                <a:spcPts val="1400"/>
              </a:spcBef>
              <a:buNone/>
            </a:pPr>
            <a:r>
              <a:rPr lang="en-US" sz="2200" dirty="0">
                <a:solidFill>
                  <a:schemeClr val="accent3">
                    <a:lumMod val="25000"/>
                  </a:schemeClr>
                </a:solidFill>
                <a:latin typeface="Abadi"/>
              </a:rPr>
              <a:t>failures </a:t>
            </a:r>
          </a:p>
          <a:p>
            <a:pPr>
              <a:lnSpc>
                <a:spcPct val="100000"/>
              </a:lnSpc>
              <a:spcBef>
                <a:spcPts val="1400"/>
              </a:spcBef>
            </a:pP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and their successes/failures</a:t>
            </a:r>
          </a:p>
        </p:txBody>
      </p:sp>
      <p:pic>
        <p:nvPicPr>
          <p:cNvPr id="4" name="Imagen 3">
            <a:extLst>
              <a:ext uri="{FF2B5EF4-FFF2-40B4-BE49-F238E27FC236}">
                <a16:creationId xmlns:a16="http://schemas.microsoft.com/office/drawing/2014/main" id="{9923FA8B-E203-5E11-E541-DF2A54BC6AE8}"/>
              </a:ext>
            </a:extLst>
          </p:cNvPr>
          <p:cNvPicPr>
            <a:picLocks noChangeAspect="1"/>
          </p:cNvPicPr>
          <p:nvPr/>
        </p:nvPicPr>
        <p:blipFill>
          <a:blip r:embed="rId3"/>
          <a:stretch>
            <a:fillRect/>
          </a:stretch>
        </p:blipFill>
        <p:spPr>
          <a:xfrm>
            <a:off x="4836324" y="1605280"/>
            <a:ext cx="4460076" cy="513774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map shows the distance between two launch sites, and between KSC LC39A and Orlando.</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4" name="Imagen 3">
            <a:extLst>
              <a:ext uri="{FF2B5EF4-FFF2-40B4-BE49-F238E27FC236}">
                <a16:creationId xmlns:a16="http://schemas.microsoft.com/office/drawing/2014/main" id="{F54259FB-12CF-70A8-890D-32EA7CC0262C}"/>
              </a:ext>
            </a:extLst>
          </p:cNvPr>
          <p:cNvPicPr>
            <a:picLocks noChangeAspect="1"/>
          </p:cNvPicPr>
          <p:nvPr/>
        </p:nvPicPr>
        <p:blipFill>
          <a:blip r:embed="rId3"/>
          <a:stretch>
            <a:fillRect/>
          </a:stretch>
        </p:blipFill>
        <p:spPr>
          <a:xfrm>
            <a:off x="124675" y="2990114"/>
            <a:ext cx="5971325" cy="3035459"/>
          </a:xfrm>
          <a:prstGeom prst="rect">
            <a:avLst/>
          </a:prstGeom>
        </p:spPr>
      </p:pic>
      <p:pic>
        <p:nvPicPr>
          <p:cNvPr id="7" name="Imagen 6">
            <a:extLst>
              <a:ext uri="{FF2B5EF4-FFF2-40B4-BE49-F238E27FC236}">
                <a16:creationId xmlns:a16="http://schemas.microsoft.com/office/drawing/2014/main" id="{45622ADD-BFAD-4879-370A-02ED4FAE4BAB}"/>
              </a:ext>
            </a:extLst>
          </p:cNvPr>
          <p:cNvPicPr>
            <a:picLocks noChangeAspect="1"/>
          </p:cNvPicPr>
          <p:nvPr/>
        </p:nvPicPr>
        <p:blipFill>
          <a:blip r:embed="rId4"/>
          <a:stretch>
            <a:fillRect/>
          </a:stretch>
        </p:blipFill>
        <p:spPr>
          <a:xfrm>
            <a:off x="6239555" y="2990114"/>
            <a:ext cx="5827770" cy="3035459"/>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observe that KSC LC39A is the most successful site.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success rate achieved by each launch site</a:t>
            </a:r>
          </a:p>
        </p:txBody>
      </p:sp>
      <p:pic>
        <p:nvPicPr>
          <p:cNvPr id="4" name="Imagen 3">
            <a:extLst>
              <a:ext uri="{FF2B5EF4-FFF2-40B4-BE49-F238E27FC236}">
                <a16:creationId xmlns:a16="http://schemas.microsoft.com/office/drawing/2014/main" id="{C2CFB3FC-A75B-DC3D-03DC-8612D2885729}"/>
              </a:ext>
            </a:extLst>
          </p:cNvPr>
          <p:cNvPicPr>
            <a:picLocks noChangeAspect="1"/>
          </p:cNvPicPr>
          <p:nvPr/>
        </p:nvPicPr>
        <p:blipFill>
          <a:blip r:embed="rId3"/>
          <a:stretch>
            <a:fillRect/>
          </a:stretch>
        </p:blipFill>
        <p:spPr>
          <a:xfrm>
            <a:off x="2798042" y="2691046"/>
            <a:ext cx="6914918" cy="361104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2"/>
            <a:ext cx="10399485" cy="343235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Background:</a:t>
            </a:r>
          </a:p>
          <a:p>
            <a:pPr>
              <a:spcBef>
                <a:spcPts val="1400"/>
              </a:spcBef>
            </a:pPr>
            <a:r>
              <a:rPr lang="en-US" sz="2200" dirty="0">
                <a:solidFill>
                  <a:schemeClr val="accent3">
                    <a:lumMod val="25000"/>
                  </a:schemeClr>
                </a:solidFill>
                <a:latin typeface="Abadi" panose="020B0604020104020204" pitchFamily="34" charset="0"/>
              </a:rPr>
              <a:t>According to SpaceX official information, Falcon 9 rocket launches cost about 62 million dollars, which turns out to be significantly cheaper than launch costs of its competitors, which are above 165 million dollars each. The reason is that the first stage of Falcon 9 is reusable, provided that it lands successfully. Hence, one of the most important pieces of information for SpaceX competitors to estimate launch costs is whether a rocket mission will successfully recuperate its first stage or not.</a:t>
            </a:r>
          </a:p>
          <a:p>
            <a:pPr>
              <a:spcBef>
                <a:spcPts val="1400"/>
              </a:spcBef>
            </a:pPr>
            <a:r>
              <a:rPr lang="en-US" sz="2200" dirty="0">
                <a:solidFill>
                  <a:schemeClr val="accent3">
                    <a:lumMod val="25000"/>
                  </a:schemeClr>
                </a:solidFill>
                <a:latin typeface="Abadi" panose="020B0604020104020204" pitchFamily="34" charset="0"/>
              </a:rPr>
              <a:t>Problems to find answers to:</a:t>
            </a:r>
          </a:p>
          <a:p>
            <a:pPr>
              <a:spcBef>
                <a:spcPts val="1400"/>
              </a:spcBef>
            </a:pPr>
            <a:r>
              <a:rPr lang="en-US" sz="2200" dirty="0">
                <a:solidFill>
                  <a:schemeClr val="accent3">
                    <a:lumMod val="25000"/>
                  </a:schemeClr>
                </a:solidFill>
                <a:latin typeface="Abadi" panose="020B0604020104020204" pitchFamily="34" charset="0"/>
              </a:rPr>
              <a:t>¿What are the main factors affecting the landing outcome of the rocket?</a:t>
            </a:r>
          </a:p>
          <a:p>
            <a:pPr>
              <a:spcBef>
                <a:spcPts val="1400"/>
              </a:spcBef>
            </a:pPr>
            <a:r>
              <a:rPr lang="en-US" sz="2200" dirty="0">
                <a:solidFill>
                  <a:schemeClr val="accent3">
                    <a:lumMod val="25000"/>
                  </a:schemeClr>
                </a:solidFill>
                <a:latin typeface="Abadi" panose="020B0604020104020204" pitchFamily="34" charset="0"/>
              </a:rPr>
              <a:t>¿Which predictive models can better help us to estimate the landing success of a rocket?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observe that KSC LC39A has a success rate of 76.9%</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most successful launch site</a:t>
            </a:r>
          </a:p>
        </p:txBody>
      </p:sp>
      <p:pic>
        <p:nvPicPr>
          <p:cNvPr id="4" name="Imagen 3">
            <a:extLst>
              <a:ext uri="{FF2B5EF4-FFF2-40B4-BE49-F238E27FC236}">
                <a16:creationId xmlns:a16="http://schemas.microsoft.com/office/drawing/2014/main" id="{8FE413DA-B8E1-5B06-E94A-E6F4F3FA2AA0}"/>
              </a:ext>
            </a:extLst>
          </p:cNvPr>
          <p:cNvPicPr>
            <a:picLocks noChangeAspect="1"/>
          </p:cNvPicPr>
          <p:nvPr/>
        </p:nvPicPr>
        <p:blipFill>
          <a:blip r:embed="rId3"/>
          <a:stretch>
            <a:fillRect/>
          </a:stretch>
        </p:blipFill>
        <p:spPr>
          <a:xfrm>
            <a:off x="3103799" y="3197145"/>
            <a:ext cx="5610973" cy="297981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left figure shows the scatter plot for light Payload masses (0 – 4000kgs), and the right one for heavy Payload Masses (4000 – 10000kgs)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8126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000" kern="1200" dirty="0">
                <a:solidFill>
                  <a:srgbClr val="0B49CB"/>
                </a:solidFill>
                <a:latin typeface="Abadi" panose="020B0604020104020204" pitchFamily="34" charset="0"/>
                <a:ea typeface="+mj-ea"/>
                <a:cs typeface="+mj-cs"/>
              </a:rPr>
              <a:t>Scatter plot: Payload Mass vs Launch Outcome for all sites; different payloads selected with the slider</a:t>
            </a:r>
          </a:p>
        </p:txBody>
      </p:sp>
      <p:pic>
        <p:nvPicPr>
          <p:cNvPr id="4" name="Imagen 3">
            <a:extLst>
              <a:ext uri="{FF2B5EF4-FFF2-40B4-BE49-F238E27FC236}">
                <a16:creationId xmlns:a16="http://schemas.microsoft.com/office/drawing/2014/main" id="{4C7C866D-04D9-E237-7292-025221568DD8}"/>
              </a:ext>
            </a:extLst>
          </p:cNvPr>
          <p:cNvPicPr>
            <a:picLocks noChangeAspect="1"/>
          </p:cNvPicPr>
          <p:nvPr/>
        </p:nvPicPr>
        <p:blipFill>
          <a:blip r:embed="rId3"/>
          <a:stretch>
            <a:fillRect/>
          </a:stretch>
        </p:blipFill>
        <p:spPr>
          <a:xfrm>
            <a:off x="808887" y="3633636"/>
            <a:ext cx="10574226" cy="268571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746834"/>
            <a:ext cx="10375510"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The model with the highest accuracy in the train sample was the Decision Tree.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Imagen 2">
            <a:extLst>
              <a:ext uri="{FF2B5EF4-FFF2-40B4-BE49-F238E27FC236}">
                <a16:creationId xmlns:a16="http://schemas.microsoft.com/office/drawing/2014/main" id="{BEF9A044-5AFB-74BB-570C-715510A0A6AF}"/>
              </a:ext>
            </a:extLst>
          </p:cNvPr>
          <p:cNvPicPr>
            <a:picLocks noChangeAspect="1"/>
          </p:cNvPicPr>
          <p:nvPr/>
        </p:nvPicPr>
        <p:blipFill>
          <a:blip r:embed="rId3"/>
          <a:stretch>
            <a:fillRect/>
          </a:stretch>
        </p:blipFill>
        <p:spPr>
          <a:xfrm>
            <a:off x="2754126" y="2614403"/>
            <a:ext cx="5831074" cy="424359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is the confusion matrix of the Decision Tree. We can see that there are no false negatives. However, there are false positives (3/12)= 25%</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Imagen 1">
            <a:extLst>
              <a:ext uri="{FF2B5EF4-FFF2-40B4-BE49-F238E27FC236}">
                <a16:creationId xmlns:a16="http://schemas.microsoft.com/office/drawing/2014/main" id="{99AA42A3-4F37-4E46-3A01-40794DD11042}"/>
              </a:ext>
            </a:extLst>
          </p:cNvPr>
          <p:cNvPicPr>
            <a:picLocks noChangeAspect="1"/>
          </p:cNvPicPr>
          <p:nvPr/>
        </p:nvPicPr>
        <p:blipFill>
          <a:blip r:embed="rId3"/>
          <a:stretch>
            <a:fillRect/>
          </a:stretch>
        </p:blipFill>
        <p:spPr>
          <a:xfrm>
            <a:off x="3143854" y="3229699"/>
            <a:ext cx="4730274" cy="342107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31454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have performed a comprehensive analysis of the SpaceX data, which we obtain by a request to SpaceX API, and web scraping, and after cleaning and wrangling the data, we proceed to visualize and construct several insightful queries. Finally, we build machine learning models to predict the success of rocket landings.</a:t>
            </a:r>
          </a:p>
          <a:p>
            <a:pPr>
              <a:lnSpc>
                <a:spcPct val="100000"/>
              </a:lnSpc>
              <a:spcBef>
                <a:spcPts val="1400"/>
              </a:spcBef>
            </a:pPr>
            <a:r>
              <a:rPr lang="en-US" sz="2200" dirty="0">
                <a:solidFill>
                  <a:schemeClr val="accent3">
                    <a:lumMod val="25000"/>
                  </a:schemeClr>
                </a:solidFill>
                <a:latin typeface="Abadi" panose="020B0604020104020204" pitchFamily="34" charset="0"/>
              </a:rPr>
              <a:t>We find that, as the number of flights grows at a launch site, the success rate of said launch site will increase. </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of all launch sites increases from 2013 onward. On the other hand, KSC LC-39A is the most successful launch site from all sites in the database, and the highest success rate orbits for launching rockets are </a:t>
            </a:r>
            <a:r>
              <a:rPr lang="es-MX" sz="2200" dirty="0">
                <a:solidFill>
                  <a:schemeClr val="accent3">
                    <a:lumMod val="25000"/>
                  </a:schemeClr>
                </a:solidFill>
                <a:latin typeface="Abadi" panose="020B0604020104020204" pitchFamily="34" charset="0"/>
              </a:rPr>
              <a:t>ES-L1, GEO, HEO, SSO, and VLEO.</a:t>
            </a:r>
          </a:p>
          <a:p>
            <a:pPr>
              <a:lnSpc>
                <a:spcPct val="100000"/>
              </a:lnSpc>
              <a:spcBef>
                <a:spcPts val="1400"/>
              </a:spcBef>
            </a:pPr>
            <a:r>
              <a:rPr lang="es-MX" sz="2200" dirty="0" err="1">
                <a:solidFill>
                  <a:schemeClr val="accent3">
                    <a:lumMod val="25000"/>
                  </a:schemeClr>
                </a:solidFill>
                <a:latin typeface="Abadi" panose="020B0604020104020204" pitchFamily="34" charset="0"/>
              </a:rPr>
              <a:t>Finally</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best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performing</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model</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to</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predict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of</a:t>
            </a:r>
            <a:r>
              <a:rPr lang="es-MX" sz="2200" dirty="0">
                <a:solidFill>
                  <a:schemeClr val="accent3">
                    <a:lumMod val="25000"/>
                  </a:schemeClr>
                </a:solidFill>
                <a:latin typeface="Abadi" panose="020B0604020104020204" pitchFamily="34" charset="0"/>
              </a:rPr>
              <a:t> a Stage-1 </a:t>
            </a:r>
            <a:r>
              <a:rPr lang="es-MX" sz="2200" dirty="0" err="1">
                <a:solidFill>
                  <a:schemeClr val="accent3">
                    <a:lumMod val="25000"/>
                  </a:schemeClr>
                </a:solidFill>
                <a:latin typeface="Abadi" panose="020B0604020104020204" pitchFamily="34" charset="0"/>
              </a:rPr>
              <a:t>landing</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is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Decision</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Tree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classifier</a:t>
            </a:r>
            <a:r>
              <a:rPr lang="es-MX"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7200" dirty="0">
                <a:solidFill>
                  <a:srgbClr val="0B49CB"/>
                </a:solidFill>
                <a:latin typeface="Abadi"/>
              </a:rPr>
              <a:t>Executive Summary</a:t>
            </a:r>
          </a:p>
          <a:p>
            <a:pPr>
              <a:lnSpc>
                <a:spcPct val="120000"/>
              </a:lnSpc>
              <a:spcBef>
                <a:spcPts val="1400"/>
              </a:spcBef>
            </a:pPr>
            <a:r>
              <a:rPr lang="en-US" sz="7200" dirty="0">
                <a:solidFill>
                  <a:schemeClr val="accent3">
                    <a:lumMod val="25000"/>
                  </a:schemeClr>
                </a:solidFill>
                <a:latin typeface="Abadi"/>
              </a:rPr>
              <a:t>Data collection methodology:</a:t>
            </a:r>
          </a:p>
          <a:p>
            <a:pPr marL="0" indent="0">
              <a:lnSpc>
                <a:spcPct val="120000"/>
              </a:lnSpc>
              <a:spcBef>
                <a:spcPts val="1400"/>
              </a:spcBef>
              <a:buNone/>
            </a:pPr>
            <a:r>
              <a:rPr lang="en-US" sz="7200" dirty="0">
                <a:solidFill>
                  <a:schemeClr val="accent3">
                    <a:lumMod val="25000"/>
                  </a:schemeClr>
                </a:solidFill>
                <a:latin typeface="Abadi"/>
              </a:rPr>
              <a:t>The data we use for this project was obtained by running a series of requests to a SpaceX API, and by performing a web scraping process on the Wikipedia page for SpaceX.</a:t>
            </a:r>
          </a:p>
          <a:p>
            <a:pPr>
              <a:lnSpc>
                <a:spcPct val="120000"/>
              </a:lnSpc>
              <a:spcBef>
                <a:spcPts val="1400"/>
              </a:spcBef>
            </a:pPr>
            <a:r>
              <a:rPr lang="en-US" sz="7200" dirty="0">
                <a:solidFill>
                  <a:schemeClr val="accent3">
                    <a:lumMod val="25000"/>
                  </a:schemeClr>
                </a:solidFill>
                <a:latin typeface="Abadi"/>
              </a:rPr>
              <a:t>Perform data wrangling</a:t>
            </a:r>
          </a:p>
          <a:p>
            <a:pPr marL="0" indent="0">
              <a:lnSpc>
                <a:spcPct val="120000"/>
              </a:lnSpc>
              <a:spcBef>
                <a:spcPts val="1400"/>
              </a:spcBef>
              <a:buNone/>
            </a:pPr>
            <a:r>
              <a:rPr lang="en-US" sz="7200" dirty="0">
                <a:solidFill>
                  <a:schemeClr val="accent3">
                    <a:lumMod val="25000"/>
                  </a:schemeClr>
                </a:solidFill>
                <a:latin typeface="Abadi"/>
              </a:rPr>
              <a:t>Using many Python libraries and methods, we create the dummy feature “Class”, which has a value of 1 if the landing was successful, and 0 otherwise. Similarly, we use one-hot encoding to obtain many binary variables representing various categorical features.</a:t>
            </a:r>
          </a:p>
          <a:p>
            <a:pPr>
              <a:lnSpc>
                <a:spcPct val="120000"/>
              </a:lnSpc>
              <a:spcBef>
                <a:spcPts val="1400"/>
              </a:spcBef>
            </a:pPr>
            <a:r>
              <a:rPr lang="en-US" sz="72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7200" dirty="0">
                <a:solidFill>
                  <a:schemeClr val="accent3">
                    <a:lumMod val="25000"/>
                  </a:schemeClr>
                </a:solidFill>
                <a:latin typeface="Abadi"/>
              </a:rPr>
              <a:t>Perform interactive visual analytics using Folium and </a:t>
            </a:r>
            <a:r>
              <a:rPr lang="en-US" sz="7200" dirty="0" err="1">
                <a:solidFill>
                  <a:schemeClr val="accent3">
                    <a:lumMod val="25000"/>
                  </a:schemeClr>
                </a:solidFill>
                <a:latin typeface="Abadi"/>
              </a:rPr>
              <a:t>Plotly</a:t>
            </a:r>
            <a:r>
              <a:rPr lang="en-US" sz="7200" dirty="0">
                <a:solidFill>
                  <a:schemeClr val="accent3">
                    <a:lumMod val="25000"/>
                  </a:schemeClr>
                </a:solidFill>
                <a:latin typeface="Abadi"/>
              </a:rPr>
              <a:t> Dash</a:t>
            </a:r>
          </a:p>
          <a:p>
            <a:pPr>
              <a:lnSpc>
                <a:spcPct val="120000"/>
              </a:lnSpc>
              <a:spcBef>
                <a:spcPts val="1400"/>
              </a:spcBef>
            </a:pPr>
            <a:r>
              <a:rPr lang="en-US" sz="7200" dirty="0">
                <a:solidFill>
                  <a:schemeClr val="accent3">
                    <a:lumMod val="25000"/>
                  </a:schemeClr>
                </a:solidFill>
                <a:latin typeface="Abadi"/>
              </a:rPr>
              <a:t>Perform predictive analysis using classification models</a:t>
            </a:r>
          </a:p>
          <a:p>
            <a:pPr marL="0" indent="0">
              <a:lnSpc>
                <a:spcPct val="120000"/>
              </a:lnSpc>
              <a:spcBef>
                <a:spcPts val="1400"/>
              </a:spcBef>
              <a:buNone/>
            </a:pPr>
            <a:r>
              <a:rPr lang="en-US" sz="7200" dirty="0">
                <a:solidFill>
                  <a:schemeClr val="accent3">
                    <a:lumMod val="25000"/>
                  </a:schemeClr>
                </a:solidFill>
                <a:latin typeface="Abadi"/>
              </a:rPr>
              <a:t>We use several </a:t>
            </a:r>
            <a:r>
              <a:rPr lang="en-US" sz="7200" i="1" dirty="0">
                <a:solidFill>
                  <a:schemeClr val="accent3">
                    <a:lumMod val="25000"/>
                  </a:schemeClr>
                </a:solidFill>
                <a:latin typeface="Abadi"/>
              </a:rPr>
              <a:t>scikit learn</a:t>
            </a:r>
            <a:r>
              <a:rPr lang="en-US" sz="7200" dirty="0">
                <a:solidFill>
                  <a:schemeClr val="accent3">
                    <a:lumMod val="25000"/>
                  </a:schemeClr>
                </a:solidFill>
                <a:latin typeface="Abadi"/>
              </a:rPr>
              <a:t> libraries for classification models, which we train with a subset of our data, and use test data to obtain their predictions. We optimize their parameters using </a:t>
            </a:r>
            <a:r>
              <a:rPr lang="en-US" sz="7200" i="1" dirty="0" err="1">
                <a:solidFill>
                  <a:schemeClr val="accent3">
                    <a:lumMod val="25000"/>
                  </a:schemeClr>
                </a:solidFill>
                <a:latin typeface="Abadi"/>
              </a:rPr>
              <a:t>GridSearchCV</a:t>
            </a:r>
            <a:r>
              <a:rPr lang="en-US" sz="7200" i="1" dirty="0">
                <a:solidFill>
                  <a:schemeClr val="accent3">
                    <a:lumMod val="25000"/>
                  </a:schemeClr>
                </a:solidFill>
                <a:latin typeface="Abadi"/>
              </a:rPr>
              <a:t>.</a:t>
            </a:r>
            <a:endParaRPr lang="en-US" sz="8000" i="1" dirty="0">
              <a:solidFill>
                <a:schemeClr val="accent3">
                  <a:lumMod val="25000"/>
                </a:schemeClr>
              </a:solidFill>
              <a:latin typeface="Abadi"/>
            </a:endParaRPr>
          </a:p>
          <a:p>
            <a:pPr marL="0" indent="0">
              <a:lnSpc>
                <a:spcPct val="100000"/>
              </a:lnSpc>
              <a:spcBef>
                <a:spcPts val="1400"/>
              </a:spcBef>
              <a:buNone/>
            </a:pPr>
            <a:endParaRPr lang="en-US" sz="2000" dirty="0">
              <a:solidFill>
                <a:schemeClr val="accent3">
                  <a:lumMod val="25000"/>
                </a:schemeClr>
              </a:solidFill>
              <a:latin typeface="Abadi"/>
            </a:endParaRPr>
          </a:p>
          <a:p>
            <a:pPr>
              <a:lnSpc>
                <a:spcPct val="100000"/>
              </a:lnSpc>
              <a:spcBef>
                <a:spcPts val="1400"/>
              </a:spcBef>
            </a:pPr>
            <a:endParaRPr lang="en-US" sz="2000" dirty="0">
              <a:solidFill>
                <a:schemeClr val="accent3">
                  <a:lumMod val="25000"/>
                </a:schemeClr>
              </a:solidFill>
              <a:latin typeface="Abadi"/>
            </a:endParaRPr>
          </a:p>
          <a:p>
            <a:pPr>
              <a:lnSpc>
                <a:spcPct val="100000"/>
              </a:lnSpc>
              <a:spcBef>
                <a:spcPts val="1400"/>
              </a:spcBef>
            </a:pPr>
            <a:endParaRPr lang="en-US" sz="20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r>
              <a:rPr lang="en-US" sz="2600" dirty="0"/>
              <a:t>We collect our data using several methods.</a:t>
            </a:r>
          </a:p>
          <a:p>
            <a:r>
              <a:rPr lang="en-US" sz="2600" dirty="0"/>
              <a:t>First, we use the SpaceX API, to which we send a request and get its response.</a:t>
            </a:r>
          </a:p>
          <a:p>
            <a:r>
              <a:rPr lang="en-US" sz="2600" dirty="0"/>
              <a:t>Then, we decode the response content as a </a:t>
            </a:r>
            <a:r>
              <a:rPr lang="en-US" sz="2600" dirty="0" err="1"/>
              <a:t>Json</a:t>
            </a:r>
            <a:r>
              <a:rPr lang="en-US" sz="2600" dirty="0"/>
              <a:t> file and turn it into a Pandas </a:t>
            </a:r>
            <a:r>
              <a:rPr lang="en-US" sz="2600" dirty="0" err="1"/>
              <a:t>dataframe</a:t>
            </a:r>
            <a:r>
              <a:rPr lang="en-US" sz="2600" dirty="0"/>
              <a:t>.</a:t>
            </a:r>
          </a:p>
          <a:p>
            <a:r>
              <a:rPr lang="en-US" sz="2600" dirty="0"/>
              <a:t>After this, we perform data cleaning and wrangling, checking for missing values and filling them with the mean, in the specific case of the “Payload mass” feature.</a:t>
            </a:r>
          </a:p>
          <a:p>
            <a:r>
              <a:rPr lang="en-US" sz="2600" dirty="0"/>
              <a:t>We also use web scraping on the Wikipedia page for Falcon 9 launch records, using the Beautiful Soup library, thus extracting the launch records as an HTML table, to then parse the table and turn it to a pandas </a:t>
            </a:r>
            <a:r>
              <a:rPr lang="en-US" sz="2600" dirty="0" err="1"/>
              <a:t>dataframe</a:t>
            </a:r>
            <a:r>
              <a:rPr lang="en-US" sz="2600" dirty="0"/>
              <a:t>.</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Here we can see part of the code we use to run the request to the SpaceX API, to then convert the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response 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as well as dealing with missing values.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Link to the GitHub repository for the full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https://github.com/sbch86/my_ibm_captsone_project/blob/main/COMPLETED_jupyter-labs-spacex-data-collection-api.ipynb</a:t>
            </a:r>
            <a:r>
              <a:rPr lang="en-US" sz="2200" dirty="0">
                <a:solidFill>
                  <a:schemeClr val="accent3">
                    <a:lumMod val="25000"/>
                  </a:schemeClr>
                </a:solidFill>
                <a:latin typeface="Abadi" panose="020B0604020104020204" pitchFamily="34" charset="0"/>
              </a:rPr>
              <a: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11" name="Imagen 10">
            <a:extLst>
              <a:ext uri="{FF2B5EF4-FFF2-40B4-BE49-F238E27FC236}">
                <a16:creationId xmlns:a16="http://schemas.microsoft.com/office/drawing/2014/main" id="{E7CFF61E-9226-4F89-5899-373C305BE3F8}"/>
              </a:ext>
            </a:extLst>
          </p:cNvPr>
          <p:cNvPicPr>
            <a:picLocks noChangeAspect="1"/>
          </p:cNvPicPr>
          <p:nvPr/>
        </p:nvPicPr>
        <p:blipFill>
          <a:blip r:embed="rId4"/>
          <a:stretch>
            <a:fillRect/>
          </a:stretch>
        </p:blipFill>
        <p:spPr>
          <a:xfrm>
            <a:off x="5910262" y="1256347"/>
            <a:ext cx="4850418" cy="5313680"/>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use Beautiful Soup to web scrape data from the Wike page of SpaceX.</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Link to the GitHub repository for the full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https://github.com/sbch86/my_ibm_captsone_project/blob/main/COMPLETED_jupyter-labs-webscraping.ipynb</a:t>
            </a:r>
            <a:r>
              <a:rPr lang="en-US" sz="22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7" name="Imagen 6">
            <a:extLst>
              <a:ext uri="{FF2B5EF4-FFF2-40B4-BE49-F238E27FC236}">
                <a16:creationId xmlns:a16="http://schemas.microsoft.com/office/drawing/2014/main" id="{D377516C-3063-5B1A-859D-1D637DBF3CF7}"/>
              </a:ext>
            </a:extLst>
          </p:cNvPr>
          <p:cNvPicPr>
            <a:picLocks noChangeAspect="1"/>
          </p:cNvPicPr>
          <p:nvPr/>
        </p:nvPicPr>
        <p:blipFill>
          <a:blip r:embed="rId4"/>
          <a:stretch>
            <a:fillRect/>
          </a:stretch>
        </p:blipFill>
        <p:spPr>
          <a:xfrm>
            <a:off x="5244881" y="1818698"/>
            <a:ext cx="6791761" cy="420687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terms/"/>
    <ds:schemaRef ds:uri="http://schemas.microsoft.com/office/2006/documentManagement/types"/>
    <ds:schemaRef ds:uri="http://purl.org/dc/elements/1.1/"/>
    <ds:schemaRef ds:uri="http://schemas.openxmlformats.org/package/2006/metadata/core-properties"/>
    <ds:schemaRef ds:uri="http://purl.org/dc/dcmitype/"/>
    <ds:schemaRef ds:uri="http://schemas.microsoft.com/office/infopath/2007/PartnerControls"/>
    <ds:schemaRef ds:uri="155be751-a274-42e8-93fb-f39d3b9bccc8"/>
    <ds:schemaRef ds:uri="f80a141d-92ca-4d3d-9308-f7e7b1d44ce8"/>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455</TotalTime>
  <Words>2422</Words>
  <Application>Microsoft Office PowerPoint</Application>
  <PresentationFormat>Panorámica</PresentationFormat>
  <Paragraphs>207</Paragraphs>
  <Slides>46</Slides>
  <Notes>3</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46</vt:i4>
      </vt:variant>
    </vt:vector>
  </HeadingPairs>
  <TitlesOfParts>
    <vt:vector size="54" baseType="lpstr">
      <vt:lpstr>Abadi</vt:lpstr>
      <vt:lpstr>Arial</vt:lpstr>
      <vt:lpstr>Calibri</vt:lpstr>
      <vt:lpstr>Calibri Light</vt:lpstr>
      <vt:lpstr>Helvetica Neue</vt:lpstr>
      <vt:lpstr>IBM Plex Mono SemiBold</vt:lpstr>
      <vt:lpstr>IBM Plex Mono Text</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Santiago Bonilla</cp:lastModifiedBy>
  <cp:revision>227</cp:revision>
  <dcterms:created xsi:type="dcterms:W3CDTF">2021-04-29T18:58:34Z</dcterms:created>
  <dcterms:modified xsi:type="dcterms:W3CDTF">2023-05-13T01:58:07Z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